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488" r:id="rId1"/>
  </p:sldMasterIdLst>
  <p:notesMasterIdLst>
    <p:notesMasterId r:id="rId9"/>
  </p:notesMasterIdLst>
  <p:handoutMasterIdLst>
    <p:handoutMasterId r:id="rId10"/>
  </p:handoutMasterIdLst>
  <p:sldIdLst>
    <p:sldId id="256" r:id="rId2"/>
    <p:sldId id="1144" r:id="rId3"/>
    <p:sldId id="271" r:id="rId4"/>
    <p:sldId id="305" r:id="rId5"/>
    <p:sldId id="314" r:id="rId6"/>
    <p:sldId id="342" r:id="rId7"/>
    <p:sldId id="35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C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83" d="100"/>
          <a:sy n="83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DEF0649-4AF9-4650-B806-A71867C4DF41}" type="datetimeFigureOut">
              <a:rPr lang="en-US"/>
              <a:pPr>
                <a:defRPr/>
              </a:pPr>
              <a:t>8/9/2025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E84A6E-80E0-4126-881E-B264AFDF1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404C24A-9624-4C7F-AA23-B40EB70C68C1}" type="datetimeFigureOut">
              <a:rPr lang="en-US"/>
              <a:pPr>
                <a:defRPr/>
              </a:pPr>
              <a:t>8/9/2025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81B250D-35F7-45FA-A91A-AA47C7B952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274A3E-D60F-4604-99D1-25EB9E63B8C5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>
              <a:defRPr/>
            </a:pPr>
            <a:fld id="{3F6EA3A6-ED20-46F3-863B-E4D2F256A67A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96193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3324E2-4808-49C7-9687-C5BCF8397337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43775-9F04-4B2D-90E4-1874BFFB39B1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35605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D75345-DCF4-457C-A625-925221052C05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EBD59-B837-4CF8-8A1D-5C093818FB02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215062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D48060-A459-4EE4-BDB6-B3F4D626B6A3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0765B-026D-4EE2-A839-3B42305B8A0F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72841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8ADF4B-CDF3-4E11-990F-EA30E4867AC7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ABD3A7EE-36E5-43BA-AB60-56DEFAF57BD6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54987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7C2C15-3CAA-4191-8A11-13F40F18CCCC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3EF3A-32D9-4B2E-B044-7FE3452A9FD9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41283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096E1C-7ED5-41F7-873F-CFB1C92C182B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C376B-C07E-48A1-BA93-A8D0A3F0899A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7283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2EDE9DAA-73CC-49A6-80A5-ADFBBC91778A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2429F-0E5D-4765-B72C-FE1614A53D56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24456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30E8F9-BF79-461B-9D7A-EE808743B1B4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1E1AC-185A-419C-9DC9-C5699686A277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3385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B4F804-71CA-43C1-BE55-205E4BD463B9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80D39F-6214-4B37-9699-F38A5FA05E51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59609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CFAF66-12E7-43C9-860A-E698795439BF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DB60B-E61C-426F-940A-54F9B6737A27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81846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E7C2C15-3CAA-4191-8A11-13F40F18CCCC}" type="datetimeFigureOut">
              <a:rPr lang="fa-IR" smtClean="0"/>
              <a:pPr>
                <a:defRPr/>
              </a:pPr>
              <a:t>15/02/1447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9E3EF3A-32D9-4B2E-B044-7FE3452A9FD9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32419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9" r:id="rId1"/>
    <p:sldLayoutId id="2147484490" r:id="rId2"/>
    <p:sldLayoutId id="2147484491" r:id="rId3"/>
    <p:sldLayoutId id="2147484492" r:id="rId4"/>
    <p:sldLayoutId id="2147484493" r:id="rId5"/>
    <p:sldLayoutId id="2147484494" r:id="rId6"/>
    <p:sldLayoutId id="2147484495" r:id="rId7"/>
    <p:sldLayoutId id="2147484496" r:id="rId8"/>
    <p:sldLayoutId id="2147484497" r:id="rId9"/>
    <p:sldLayoutId id="2147484498" r:id="rId10"/>
    <p:sldLayoutId id="21474844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599"/>
            <a:ext cx="3886199" cy="2895600"/>
          </a:xfrm>
        </p:spPr>
        <p:txBody>
          <a:bodyPr rtlCol="0">
            <a:normAutofit fontScale="90000"/>
          </a:bodyPr>
          <a:lstStyle/>
          <a:p>
            <a:pPr algn="r">
              <a:lnSpc>
                <a:spcPct val="150000"/>
              </a:lnSpc>
              <a:defRPr/>
            </a:pPr>
            <a:br>
              <a:rPr lang="fa-IR" sz="4000" dirty="0">
                <a:solidFill>
                  <a:schemeClr val="tx1"/>
                </a:solidFill>
              </a:rPr>
            </a:br>
            <a:r>
              <a:rPr lang="fa-IR" sz="4000" dirty="0">
                <a:solidFill>
                  <a:schemeClr val="tx1"/>
                </a:solidFill>
                <a:cs typeface="B Titr" pitchFamily="2" charset="-78"/>
              </a:rPr>
              <a:t>نام شرکت:</a:t>
            </a:r>
            <a:br>
              <a:rPr lang="en-US" sz="4000" dirty="0">
                <a:solidFill>
                  <a:schemeClr val="tx1"/>
                </a:solidFill>
                <a:cs typeface="B Titr" pitchFamily="2" charset="-78"/>
              </a:rPr>
            </a:br>
            <a:r>
              <a:rPr lang="fa-IR" sz="1100" dirty="0">
                <a:solidFill>
                  <a:schemeClr val="tx1"/>
                </a:solidFill>
                <a:cs typeface="B Titr" pitchFamily="2" charset="-78"/>
              </a:rPr>
              <a:t>نام و نام خانوادگی نماینده شرکت:</a:t>
            </a:r>
            <a:br>
              <a:rPr lang="fa-IR" sz="1100" dirty="0">
                <a:solidFill>
                  <a:schemeClr val="tx1"/>
                </a:solidFill>
                <a:cs typeface="B Titr" pitchFamily="2" charset="-78"/>
              </a:rPr>
            </a:br>
            <a:r>
              <a:rPr lang="fa-IR" sz="1100" dirty="0">
                <a:solidFill>
                  <a:schemeClr val="tx1"/>
                </a:solidFill>
                <a:cs typeface="B Titr" pitchFamily="2" charset="-78"/>
              </a:rPr>
              <a:t>شماره تماس :</a:t>
            </a:r>
            <a:br>
              <a:rPr lang="fa-IR" sz="1100" dirty="0">
                <a:solidFill>
                  <a:schemeClr val="tx1"/>
                </a:solidFill>
                <a:cs typeface="B Titr" pitchFamily="2" charset="-78"/>
              </a:rPr>
            </a:br>
            <a:r>
              <a:rPr lang="fa-IR" sz="1100" dirty="0">
                <a:solidFill>
                  <a:schemeClr val="tx1"/>
                </a:solidFill>
                <a:cs typeface="B Titr" pitchFamily="2" charset="-78"/>
              </a:rPr>
              <a:t>آدرس وب سایت :</a:t>
            </a:r>
            <a:br>
              <a:rPr lang="fa-IR" sz="4000" dirty="0">
                <a:solidFill>
                  <a:schemeClr val="tx1"/>
                </a:solidFill>
              </a:rPr>
            </a:br>
            <a:br>
              <a:rPr lang="fa-IR" sz="3000" dirty="0">
                <a:solidFill>
                  <a:schemeClr val="tx1"/>
                </a:solidFill>
                <a:cs typeface="B Titr" pitchFamily="2" charset="-78"/>
              </a:rPr>
            </a:br>
            <a:br>
              <a:rPr lang="fa-IR" sz="3000" dirty="0">
                <a:solidFill>
                  <a:schemeClr val="tx1"/>
                </a:solidFill>
                <a:cs typeface="B Titr" pitchFamily="2" charset="-78"/>
              </a:rPr>
            </a:br>
            <a:br>
              <a:rPr lang="en-US" sz="3000" dirty="0">
                <a:solidFill>
                  <a:schemeClr val="tx1"/>
                </a:solidFill>
                <a:cs typeface="B Titr" pitchFamily="2" charset="-78"/>
              </a:rPr>
            </a:br>
            <a:endParaRPr lang="fa-IR" sz="27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995988" y="173038"/>
            <a:ext cx="952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1800" b="1" dirty="0">
                <a:solidFill>
                  <a:schemeClr val="bg1"/>
                </a:solidFill>
                <a:latin typeface="Lucida Sans Unicode" panose="020B0602030504020204" pitchFamily="34" charset="0"/>
                <a:cs typeface="B Nazanin" panose="00000400000000000000" pitchFamily="2" charset="-78"/>
              </a:rPr>
              <a:t>به نام خدا</a:t>
            </a:r>
            <a:endParaRPr lang="en-US" altLang="en-US" sz="1800" b="1" dirty="0">
              <a:solidFill>
                <a:schemeClr val="bg1"/>
              </a:solidFill>
              <a:latin typeface="Lucida Sans Unicode" panose="020B0602030504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B0A29A-E1EA-C7AF-D891-EB2C9C907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157" y="1371600"/>
            <a:ext cx="2895600" cy="2895600"/>
          </a:xfrm>
          <a:prstGeom prst="rect">
            <a:avLst/>
          </a:prstGeom>
        </p:spPr>
      </p:pic>
    </p:spTree>
  </p:cSld>
  <p:clrMapOvr>
    <a:masterClrMapping/>
  </p:clrMapOvr>
  <p:transition spd="slow"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7504" y="1340768"/>
            <a:ext cx="8065235" cy="153373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258067" rtl="1">
              <a:lnSpc>
                <a:spcPct val="150000"/>
              </a:lnSpc>
              <a:spcAft>
                <a:spcPts val="889"/>
              </a:spcAft>
              <a:defRPr/>
            </a:pPr>
            <a:endParaRPr lang="fa-IR" altLang="en-US" sz="1693" spc="37" dirty="0">
              <a:ln w="0"/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Zar" panose="00000400000000000000" pitchFamily="2" charset="-78"/>
            </a:endParaRPr>
          </a:p>
          <a:p>
            <a:pPr marL="285750" indent="-285750" algn="r" defTabSz="258067" rtl="1">
              <a:lnSpc>
                <a:spcPct val="10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زمینه فعالیت:</a:t>
            </a:r>
            <a:endParaRPr lang="fa-IR" altLang="en-US" sz="1500" b="1" spc="37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Nazanin" panose="00000700000000000000" pitchFamily="2" charset="-78"/>
            </a:endParaRPr>
          </a:p>
          <a:p>
            <a:pPr marL="285750" indent="-285750" algn="r" defTabSz="258067" rtl="1">
              <a:lnSpc>
                <a:spcPct val="10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محصولات کلیدی:</a:t>
            </a:r>
            <a:endParaRPr lang="fa-IR" altLang="en-US" sz="1693" b="1" spc="37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Nazanin" panose="00000700000000000000" pitchFamily="2" charset="-78"/>
            </a:endParaRPr>
          </a:p>
          <a:p>
            <a:pPr marL="285750" indent="-285750" algn="r" defTabSz="258067" rtl="1">
              <a:lnSpc>
                <a:spcPct val="15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وضعیت دانش بنیانی: بله□           خیر□</a:t>
            </a:r>
          </a:p>
          <a:p>
            <a:pPr marL="285750" indent="-285750" algn="r" defTabSz="258067" rtl="1">
              <a:lnSpc>
                <a:spcPct val="15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متراژ مورد نیاز: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162904"/>
              </p:ext>
            </p:extLst>
          </p:nvPr>
        </p:nvGraphicFramePr>
        <p:xfrm>
          <a:off x="1763688" y="3429000"/>
          <a:ext cx="6057900" cy="140208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80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7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سال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ميزان گردش مالي (</a:t>
                      </a: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تومان</a:t>
                      </a:r>
                      <a:r>
                        <a:rPr lang="ar-SA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)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1401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1402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1403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 txBox="1">
            <a:spLocks/>
          </p:cNvSpPr>
          <p:nvPr/>
        </p:nvSpPr>
        <p:spPr bwMode="auto">
          <a:xfrm>
            <a:off x="698502" y="2253"/>
            <a:ext cx="8229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dirty="0">
                <a:solidFill>
                  <a:schemeClr val="bg1"/>
                </a:solidFill>
                <a:cs typeface="B Titr" panose="00000700000000000000" pitchFamily="2" charset="-78"/>
              </a:rPr>
              <a:t>معرفی شرکت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637204"/>
              </p:ext>
            </p:extLst>
          </p:nvPr>
        </p:nvGraphicFramePr>
        <p:xfrm>
          <a:off x="768551" y="879411"/>
          <a:ext cx="7708902" cy="509917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10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8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7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6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11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261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24768">
                <a:tc gridSpan="11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اعضای</a:t>
                      </a:r>
                      <a:r>
                        <a:rPr lang="fa-IR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 هیئت مدیره و سهامداران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نام و نام خانوادگي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سمت در شرکت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سطح</a:t>
                      </a:r>
                      <a:r>
                        <a:rPr lang="fa-IR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 تحصیلات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رشته تحصیلی</a:t>
                      </a: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میزان</a:t>
                      </a:r>
                      <a:r>
                        <a:rPr lang="fa-IR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 سهام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دارای حق امضا</a:t>
                      </a: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مدیرعامل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رئیس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1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نایب رئیس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بازرس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عضو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عضو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عضو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سایر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768">
                <a:tc gridSpan="10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حقوقی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955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نوع شرکت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تاریخ ثبت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کد اقتصادی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شماره ثبت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سرمایه ثبتی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188">
                <a:tc gridSpan="4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3746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نشانی قانونی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 fontAlgn="ctr"/>
                      <a:r>
                        <a:rPr lang="en-US" sz="14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201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نشانی کارخانه/محل استقرار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 txBox="1">
            <a:spLocks/>
          </p:cNvSpPr>
          <p:nvPr/>
        </p:nvSpPr>
        <p:spPr bwMode="auto">
          <a:xfrm>
            <a:off x="5029200" y="685800"/>
            <a:ext cx="3370262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ctr" rtl="1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SzPct val="68000"/>
              <a:buFont typeface="Wingdings 3" panose="05040102010807070707" pitchFamily="18" charset="2"/>
              <a:buNone/>
            </a:pPr>
            <a:r>
              <a:rPr lang="fa-IR" altLang="en-US" dirty="0">
                <a:solidFill>
                  <a:schemeClr val="tx1"/>
                </a:solidFill>
                <a:cs typeface="B Titr" panose="00000700000000000000" pitchFamily="2" charset="-78"/>
              </a:rPr>
              <a:t>خلاصه طرح</a:t>
            </a:r>
            <a:endParaRPr lang="en-US" alt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025055"/>
              </p:ext>
            </p:extLst>
          </p:nvPr>
        </p:nvGraphicFramePr>
        <p:xfrm>
          <a:off x="1116013" y="1600200"/>
          <a:ext cx="7413625" cy="483226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019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4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4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شرح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توضیحات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متراژ زمین مورد درخواست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41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متراژ زیربنا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41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متراژ اتاق تمیز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1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تعداد محصولات </a:t>
                      </a:r>
                      <a:endParaRPr kumimoji="0" lang="fa-I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11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ظرفیت تولید عددی یا وزنی محصولات</a:t>
                      </a:r>
                      <a:endParaRPr kumimoji="0" lang="fa-I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11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برنامه تولید عددی یا وزنی محصولات (سال اول)</a:t>
                      </a:r>
                      <a:endParaRPr kumimoji="0" lang="fa-I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11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فروش ریالی محصولات (سال اول)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7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هزینه کل ساخت </a:t>
                      </a:r>
                      <a:r>
                        <a:rPr kumimoji="0" lang="ar-SA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(</a:t>
                      </a: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تومان</a:t>
                      </a:r>
                      <a:r>
                        <a:rPr kumimoji="0" lang="ar-SA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1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سرمایه در گردش مورد نیاز سال اول تولید </a:t>
                      </a:r>
                      <a:r>
                        <a:rPr kumimoji="0" lang="ar-SA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(</a:t>
                      </a: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تومان</a:t>
                      </a:r>
                      <a:r>
                        <a:rPr kumimoji="0" lang="ar-SA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741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سهم آورده متقاضی از کل هزینه‌های برآورد شده (</a:t>
                      </a:r>
                      <a:r>
                        <a:rPr kumimoji="0" lang="fa-IR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تومان</a:t>
                      </a:r>
                      <a:r>
                        <a:rPr kumimoji="0" lang="ar-SA" sz="14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 txBox="1">
            <a:spLocks/>
          </p:cNvSpPr>
          <p:nvPr/>
        </p:nvSpPr>
        <p:spPr bwMode="auto">
          <a:xfrm>
            <a:off x="3203575" y="-34925"/>
            <a:ext cx="6337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sz="2000" dirty="0">
                <a:solidFill>
                  <a:schemeClr val="tx1"/>
                </a:solidFill>
                <a:cs typeface="B Titr" panose="00000700000000000000" pitchFamily="2" charset="-78"/>
              </a:rPr>
              <a:t>مشخصات محصولات هدف </a:t>
            </a:r>
          </a:p>
          <a:p>
            <a:pPr algn="ct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sz="1600" dirty="0">
                <a:solidFill>
                  <a:schemeClr val="bg1"/>
                </a:solidFill>
                <a:cs typeface="B Titr" panose="00000700000000000000" pitchFamily="2" charset="-78"/>
              </a:rPr>
              <a:t>(فعلی و در حال توسعه)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58141"/>
              </p:ext>
            </p:extLst>
          </p:nvPr>
        </p:nvGraphicFramePr>
        <p:xfrm>
          <a:off x="687389" y="974725"/>
          <a:ext cx="7792995" cy="4908553"/>
        </p:xfrm>
        <a:graphic>
          <a:graphicData uri="http://schemas.openxmlformats.org/drawingml/2006/table">
            <a:tbl>
              <a:tblPr rtl="1"/>
              <a:tblGrid>
                <a:gridCol w="315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6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43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05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05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4108">
                <a:tc gridSpan="9">
                  <a:txBody>
                    <a:bodyPr/>
                    <a:lstStyle/>
                    <a:p>
                      <a:pPr algn="ctr" rtl="1" fontAlgn="ctr"/>
                      <a:r>
                        <a:rPr lang="fa-I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پیش بینی </a:t>
                      </a:r>
                      <a:r>
                        <a:rPr lang="fa-I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میزان کالاهای</a:t>
                      </a:r>
                      <a:r>
                        <a:rPr lang="fa-I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تولیدی یا تعداد خدمت قابل ارائه و درآمد حاصل از آن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1" marR="5821" marT="5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1" marR="5821" marT="582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1" marR="5821" marT="5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641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رديف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نام محصول/ خدمت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قیمت فروش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ظرفیت تولید سالانه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میزان فروش سالانه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میزان تقاضای بازار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وضعیت دانش بنیانی</a:t>
                      </a:r>
                      <a:r>
                        <a:rPr lang="fa-IR" sz="1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 محصول</a:t>
                      </a:r>
                      <a:endParaRPr lang="fa-I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 Nazanin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میزان صادرات (دلار)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سطح آمادگی فناوری*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80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9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28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10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755">
                <a:tc gridSpan="5"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مجموع فروش</a:t>
                      </a:r>
                      <a:r>
                        <a:rPr lang="fa-IR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(تومان)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61950" y="6021388"/>
            <a:ext cx="9432925" cy="720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  <a:defRPr/>
            </a:pPr>
            <a:r>
              <a:rPr lang="fa-IR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* سطح آمادگی فناوری (</a:t>
            </a:r>
            <a:r>
              <a:rPr lang="en-US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TRL</a:t>
            </a:r>
            <a:r>
              <a:rPr lang="fa-IR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): </a:t>
            </a:r>
            <a:r>
              <a:rPr lang="fa-IR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فاز مطالعه، فاز نمونه سازی، فاز تولید پایلوت، فاز اخذ مجوز فروش، تجاری شده </a:t>
            </a:r>
            <a:endParaRPr lang="fa-IR" altLang="en-US" sz="12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 txBox="1">
            <a:spLocks/>
          </p:cNvSpPr>
          <p:nvPr/>
        </p:nvSpPr>
        <p:spPr bwMode="auto">
          <a:xfrm>
            <a:off x="986631" y="206376"/>
            <a:ext cx="7413624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sz="2000" dirty="0">
                <a:solidFill>
                  <a:schemeClr val="tx1"/>
                </a:solidFill>
                <a:cs typeface="B Titr" panose="00000700000000000000" pitchFamily="2" charset="-78"/>
              </a:rPr>
              <a:t>معرفی محصولی که قصد تولید آن را در پارک دارید:</a:t>
            </a:r>
            <a:r>
              <a:rPr lang="fa-IR" alt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محصدئولمعرفی1</a:t>
            </a:r>
          </a:p>
        </p:txBody>
      </p:sp>
      <p:sp>
        <p:nvSpPr>
          <p:cNvPr id="15363" name="Content Placeholder 1"/>
          <p:cNvSpPr>
            <a:spLocks noGrp="1"/>
          </p:cNvSpPr>
          <p:nvPr>
            <p:ph idx="1"/>
          </p:nvPr>
        </p:nvSpPr>
        <p:spPr>
          <a:xfrm>
            <a:off x="1676400" y="990600"/>
            <a:ext cx="6777037" cy="5576094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altLang="en-US" sz="3400" b="1" dirty="0">
                <a:solidFill>
                  <a:srgbClr val="000000"/>
                </a:solidFill>
                <a:cs typeface="B Nazanin" panose="00000400000000000000" pitchFamily="2" charset="-78"/>
              </a:rPr>
              <a:t>معرفی محصول 1:</a:t>
            </a:r>
            <a:endParaRPr lang="fa-IR" altLang="en-US" sz="2000" b="1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نام محصول: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کاربرد محصول: </a:t>
            </a:r>
            <a:r>
              <a:rPr lang="fa-IR" dirty="0"/>
              <a:t>مواد اولیه دارویی          فرآورده های دارویی           فرآورده های طبیعی و سنتی          فرآورده های زیست فناوری         فرآورده های بافتی و سلولی           فرآورده های آرایشی بهداشتی          مواد و تجهیزات دندانپزشکی         سامانه های نوین داروسازی         تجهیزات و ملزومات پزشکی         خدمات نوین بهداشتی ، درمانی و سلامت الکترونیک          فرآورده های نانو فناوری</a:t>
            </a:r>
            <a:endParaRPr lang="fa-IR" altLang="en-US" sz="2000" b="1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دارای کد </a:t>
            </a:r>
            <a:r>
              <a:rPr lang="en-US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IRC </a:t>
            </a: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  </a:t>
            </a:r>
            <a:r>
              <a:rPr lang="fa-IR" altLang="en-US" b="1" dirty="0">
                <a:solidFill>
                  <a:srgbClr val="000000"/>
                </a:solidFill>
                <a:cs typeface="B Nazanin" panose="00000400000000000000" pitchFamily="2" charset="-78"/>
              </a:rPr>
              <a:t>یا </a:t>
            </a:r>
            <a:r>
              <a:rPr lang="en-US" altLang="en-US" b="1" dirty="0">
                <a:solidFill>
                  <a:srgbClr val="000000"/>
                </a:solidFill>
                <a:cs typeface="B Nazanin" panose="00000400000000000000" pitchFamily="2" charset="-78"/>
              </a:rPr>
              <a:t> ERX </a:t>
            </a: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می باشد                   نمی باشد  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سال اخذ مجوز فروش: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مجوز دانش بنیانی: دارد            ندارد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رقیب داخلی :                    </a:t>
            </a:r>
            <a:r>
              <a:rPr lang="fa-IR" altLang="en-US" b="1" dirty="0">
                <a:solidFill>
                  <a:srgbClr val="000000"/>
                </a:solidFill>
                <a:cs typeface="B Nazanin" panose="00000400000000000000" pitchFamily="2" charset="-78"/>
              </a:rPr>
              <a:t>رقیب خارجی:</a:t>
            </a:r>
            <a:endParaRPr lang="fa-IR" altLang="en-US" sz="2000" b="1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میزان فروش 3 سال اخیر:</a:t>
            </a:r>
          </a:p>
          <a:p>
            <a:pPr algn="r" rtl="1">
              <a:lnSpc>
                <a:spcPct val="150000"/>
              </a:lnSpc>
            </a:pPr>
            <a:endParaRPr lang="fa-IR" altLang="en-US" sz="2000" b="1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خلاصه ی کاربری محصول: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 ظرفیت تولید فعلی (سالانه):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میزان تقاضای بازار: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ظرفیت پیش بینی شده تولید در سایت جدید:</a:t>
            </a:r>
          </a:p>
          <a:p>
            <a:pPr algn="r" rtl="1">
              <a:lnSpc>
                <a:spcPct val="150000"/>
              </a:lnSpc>
            </a:pPr>
            <a:endParaRPr lang="en-US" altLang="en-US" sz="2800" b="1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89737" y="346154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32115" y="3496173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519134"/>
              </p:ext>
            </p:extLst>
          </p:nvPr>
        </p:nvGraphicFramePr>
        <p:xfrm>
          <a:off x="1761331" y="4027348"/>
          <a:ext cx="3595885" cy="823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98"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1403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1402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1401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سال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14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r>
                        <a:rPr lang="fa-IR" sz="11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میزان فروش (تومان)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C7C4AD14-B74A-4653-946C-BD9AF6D4D75C}"/>
              </a:ext>
            </a:extLst>
          </p:cNvPr>
          <p:cNvSpPr/>
          <p:nvPr/>
        </p:nvSpPr>
        <p:spPr>
          <a:xfrm>
            <a:off x="6414294" y="1906191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B3BCCB-6F7B-4103-A3B0-1F0E19B17C99}"/>
              </a:ext>
            </a:extLst>
          </p:cNvPr>
          <p:cNvSpPr/>
          <p:nvPr/>
        </p:nvSpPr>
        <p:spPr>
          <a:xfrm>
            <a:off x="5064918" y="1918099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00D93E-1E79-4536-967E-50ADF33F8875}"/>
              </a:ext>
            </a:extLst>
          </p:cNvPr>
          <p:cNvSpPr/>
          <p:nvPr/>
        </p:nvSpPr>
        <p:spPr>
          <a:xfrm>
            <a:off x="3457574" y="1903810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6EBC9B-3367-4A8D-AF47-4D786D5A4FB8}"/>
              </a:ext>
            </a:extLst>
          </p:cNvPr>
          <p:cNvSpPr/>
          <p:nvPr/>
        </p:nvSpPr>
        <p:spPr>
          <a:xfrm>
            <a:off x="1784349" y="1903810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355CAB-9D4C-4243-8094-6332829E21A6}"/>
              </a:ext>
            </a:extLst>
          </p:cNvPr>
          <p:cNvSpPr/>
          <p:nvPr/>
        </p:nvSpPr>
        <p:spPr>
          <a:xfrm>
            <a:off x="6649244" y="2172099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4D32FC4-A562-44AD-A498-146C4974D520}"/>
              </a:ext>
            </a:extLst>
          </p:cNvPr>
          <p:cNvSpPr/>
          <p:nvPr/>
        </p:nvSpPr>
        <p:spPr>
          <a:xfrm>
            <a:off x="4976812" y="219749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A08CC66-6B6F-400A-AE43-D7F4BE498DEE}"/>
              </a:ext>
            </a:extLst>
          </p:cNvPr>
          <p:cNvSpPr/>
          <p:nvPr/>
        </p:nvSpPr>
        <p:spPr>
          <a:xfrm>
            <a:off x="3349624" y="2172099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FD50CCE-03FD-4C0B-8A5E-3CCB8A7AAF02}"/>
              </a:ext>
            </a:extLst>
          </p:cNvPr>
          <p:cNvSpPr/>
          <p:nvPr/>
        </p:nvSpPr>
        <p:spPr>
          <a:xfrm>
            <a:off x="1761331" y="219749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70A762-8D03-478F-84C7-55D08E1A9839}"/>
              </a:ext>
            </a:extLst>
          </p:cNvPr>
          <p:cNvSpPr/>
          <p:nvPr/>
        </p:nvSpPr>
        <p:spPr>
          <a:xfrm>
            <a:off x="6630194" y="245149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8FF71E8-FC79-4301-8F31-82F825B619EC}"/>
              </a:ext>
            </a:extLst>
          </p:cNvPr>
          <p:cNvSpPr/>
          <p:nvPr/>
        </p:nvSpPr>
        <p:spPr>
          <a:xfrm>
            <a:off x="3950890" y="234354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DE52E1-8589-448E-B83C-23B845DFD30B}"/>
              </a:ext>
            </a:extLst>
          </p:cNvPr>
          <p:cNvSpPr/>
          <p:nvPr/>
        </p:nvSpPr>
        <p:spPr>
          <a:xfrm>
            <a:off x="2492771" y="234354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A8B2DA-6971-46FF-A250-87DF45177A81}"/>
              </a:ext>
            </a:extLst>
          </p:cNvPr>
          <p:cNvSpPr/>
          <p:nvPr/>
        </p:nvSpPr>
        <p:spPr>
          <a:xfrm>
            <a:off x="6198394" y="2720835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051AA3-1F57-499E-9B2E-1A4289D8D87A}"/>
              </a:ext>
            </a:extLst>
          </p:cNvPr>
          <p:cNvSpPr/>
          <p:nvPr/>
        </p:nvSpPr>
        <p:spPr>
          <a:xfrm>
            <a:off x="5206403" y="2720835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 txBox="1">
            <a:spLocks/>
          </p:cNvSpPr>
          <p:nvPr/>
        </p:nvSpPr>
        <p:spPr bwMode="auto">
          <a:xfrm>
            <a:off x="1835150" y="6350"/>
            <a:ext cx="6337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dirty="0">
                <a:solidFill>
                  <a:schemeClr val="tx1"/>
                </a:solidFill>
                <a:cs typeface="B Titr" panose="00000700000000000000" pitchFamily="2" charset="-78"/>
              </a:rPr>
              <a:t>مستندات محصول</a:t>
            </a:r>
          </a:p>
        </p:txBody>
      </p:sp>
      <p:sp>
        <p:nvSpPr>
          <p:cNvPr id="16387" name="Content Placeholder 1"/>
          <p:cNvSpPr>
            <a:spLocks noGrp="1"/>
          </p:cNvSpPr>
          <p:nvPr>
            <p:ph idx="1"/>
          </p:nvPr>
        </p:nvSpPr>
        <p:spPr>
          <a:xfrm>
            <a:off x="1560513" y="1125538"/>
            <a:ext cx="6777037" cy="4751387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altLang="en-US" sz="2000" b="1">
                <a:solidFill>
                  <a:srgbClr val="000000"/>
                </a:solidFill>
                <a:cs typeface="B Nazanin" panose="00000400000000000000" pitchFamily="2" charset="-78"/>
              </a:rPr>
              <a:t>مجوزها، عکس محصول، عکس از خط تولید محصول:</a:t>
            </a:r>
          </a:p>
          <a:p>
            <a:pPr algn="r" rtl="1">
              <a:lnSpc>
                <a:spcPct val="150000"/>
              </a:lnSpc>
            </a:pPr>
            <a:endParaRPr lang="en-US" altLang="en-US" sz="2800" b="1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ood Type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512</Words>
  <Application>Microsoft Office PowerPoint</Application>
  <PresentationFormat>On-screen Show (4:3)</PresentationFormat>
  <Paragraphs>181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B Nazanin</vt:lpstr>
      <vt:lpstr>B Titr</vt:lpstr>
      <vt:lpstr>Calibri</vt:lpstr>
      <vt:lpstr>IranNastaliq</vt:lpstr>
      <vt:lpstr>Lucida Sans Unicode</vt:lpstr>
      <vt:lpstr>Rockwell</vt:lpstr>
      <vt:lpstr>Rockwell Condensed</vt:lpstr>
      <vt:lpstr>Times New Roman</vt:lpstr>
      <vt:lpstr>Wingdings</vt:lpstr>
      <vt:lpstr>Wingdings 3</vt:lpstr>
      <vt:lpstr>Wood Type</vt:lpstr>
      <vt:lpstr> نام شرکت: نام و نام خانوادگی نماینده شرکت: شماره تماس : آدرس وب سایت :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نام شرکت</dc:title>
  <dc:creator>user</dc:creator>
  <cp:lastModifiedBy>Windows User</cp:lastModifiedBy>
  <cp:revision>8</cp:revision>
  <cp:lastPrinted>2023-11-21T07:13:12Z</cp:lastPrinted>
  <dcterms:created xsi:type="dcterms:W3CDTF">2024-01-23T08:56:11Z</dcterms:created>
  <dcterms:modified xsi:type="dcterms:W3CDTF">2025-08-09T04:27:28Z</dcterms:modified>
</cp:coreProperties>
</file>